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9" r:id="rId4"/>
    <p:sldId id="275" r:id="rId5"/>
    <p:sldId id="261" r:id="rId6"/>
    <p:sldId id="263" r:id="rId7"/>
    <p:sldId id="265" r:id="rId8"/>
    <p:sldId id="276" r:id="rId9"/>
    <p:sldId id="281" r:id="rId10"/>
    <p:sldId id="268" r:id="rId11"/>
    <p:sldId id="270" r:id="rId12"/>
    <p:sldId id="272" r:id="rId13"/>
    <p:sldId id="271" r:id="rId14"/>
    <p:sldId id="274" r:id="rId15"/>
    <p:sldId id="277" r:id="rId16"/>
    <p:sldId id="259" r:id="rId17"/>
    <p:sldId id="258" r:id="rId18"/>
    <p:sldId id="278" r:id="rId19"/>
    <p:sldId id="262" r:id="rId20"/>
    <p:sldId id="26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AAA"/>
    <a:srgbClr val="ED7D31"/>
    <a:srgbClr val="AD4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90" autoAdjust="0"/>
    <p:restoredTop sz="83732" autoAdjust="0"/>
  </p:normalViewPr>
  <p:slideViewPr>
    <p:cSldViewPr snapToGrid="0">
      <p:cViewPr varScale="1">
        <p:scale>
          <a:sx n="70" d="100"/>
          <a:sy n="70" d="100"/>
        </p:scale>
        <p:origin x="127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B4248-1F11-4274-BB19-16C719E190C2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2006E-E22E-41ED-869A-55B583E477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611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71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온라인 디스플레이 광고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156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유튜브 영상 제목 추천 기능도 추가할 예정입니다</a:t>
            </a:r>
            <a:r>
              <a:rPr lang="en-US" altLang="ko-KR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추가할 기능별로 가장 보편적인 기법</a:t>
            </a:r>
            <a:r>
              <a:rPr lang="en-US" altLang="ko-KR" dirty="0"/>
              <a:t>, </a:t>
            </a:r>
            <a:r>
              <a:rPr lang="ko-KR" altLang="en-US" dirty="0" err="1"/>
              <a:t>소셜미디어</a:t>
            </a:r>
            <a:r>
              <a:rPr lang="ko-KR" altLang="en-US" dirty="0"/>
              <a:t> 속 유행어나 아예 새로운 문장 형식으로 </a:t>
            </a:r>
            <a:r>
              <a:rPr lang="ko-KR" altLang="en-US" dirty="0" err="1"/>
              <a:t>재치있게</a:t>
            </a:r>
            <a:r>
              <a:rPr lang="ko-KR" altLang="en-US" dirty="0"/>
              <a:t> 소비자들에게 접근하여 그들의 공감과 재미</a:t>
            </a:r>
            <a:r>
              <a:rPr lang="en-US" altLang="ko-KR" dirty="0"/>
              <a:t>, </a:t>
            </a:r>
            <a:r>
              <a:rPr lang="ko-KR" altLang="en-US" dirty="0"/>
              <a:t>호기심을 일으킬 문구를 만들어드리겠습니다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550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크리에이터들의</a:t>
            </a:r>
            <a:r>
              <a:rPr lang="ko-KR" altLang="en-US" dirty="0"/>
              <a:t> 첫 모멘텀은 </a:t>
            </a:r>
            <a:r>
              <a:rPr lang="ko-KR" altLang="en-US" dirty="0" err="1"/>
              <a:t>코펜텀에서</a:t>
            </a:r>
            <a:r>
              <a:rPr lang="ko-KR" altLang="en-US" dirty="0"/>
              <a:t> 만들어드리겠습니다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262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팀은</a:t>
            </a:r>
            <a:r>
              <a:rPr lang="en-US" altLang="ko-KR" dirty="0"/>
              <a:t>...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576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앞으로 한달 이내에 </a:t>
            </a:r>
            <a:r>
              <a:rPr lang="ko-KR" altLang="en-US"/>
              <a:t>프로토타입을 선보이겠습니다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699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664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964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917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962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번역 전 원문 번역 후 원문</a:t>
            </a:r>
            <a:endParaRPr lang="en-US" altLang="ko-KR" dirty="0"/>
          </a:p>
          <a:p>
            <a:r>
              <a:rPr lang="en-US" altLang="ko-KR" dirty="0"/>
              <a:t>Context vector </a:t>
            </a:r>
            <a:r>
              <a:rPr lang="ko-KR" altLang="en-US" dirty="0"/>
              <a:t>문맥 정보를 담고 있는 하나의 셀이 형성</a:t>
            </a:r>
            <a:r>
              <a:rPr lang="en-US" altLang="ko-KR" dirty="0"/>
              <a:t>. </a:t>
            </a:r>
            <a:r>
              <a:rPr lang="ko-KR" altLang="en-US" dirty="0"/>
              <a:t>이것이 입력되었을 때</a:t>
            </a:r>
            <a:r>
              <a:rPr lang="ko-KR" altLang="en-US" baseline="0" dirty="0"/>
              <a:t> </a:t>
            </a:r>
            <a:r>
              <a:rPr lang="en-US" altLang="ko-KR" baseline="0" dirty="0"/>
              <a:t>encoder, </a:t>
            </a:r>
            <a:r>
              <a:rPr lang="ko-KR" altLang="en-US" baseline="0" dirty="0"/>
              <a:t>출력은 </a:t>
            </a:r>
            <a:r>
              <a:rPr lang="en-US" altLang="ko-KR" baseline="0" dirty="0"/>
              <a:t>decoder</a:t>
            </a:r>
          </a:p>
          <a:p>
            <a:r>
              <a:rPr lang="en-US" altLang="ko-KR" dirty="0"/>
              <a:t>Encoder</a:t>
            </a:r>
            <a:r>
              <a:rPr lang="ko-KR" altLang="en-US" dirty="0"/>
              <a:t>와 </a:t>
            </a:r>
            <a:r>
              <a:rPr lang="en-US" altLang="ko-KR" dirty="0"/>
              <a:t>decoder</a:t>
            </a:r>
            <a:r>
              <a:rPr lang="ko-KR" altLang="en-US" dirty="0"/>
              <a:t>를 학습시킴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Gpt2</a:t>
            </a:r>
            <a:r>
              <a:rPr lang="ko-KR" altLang="en-US" dirty="0"/>
              <a:t>도 단어 예측</a:t>
            </a:r>
            <a:endParaRPr lang="en-US" altLang="ko-KR" dirty="0"/>
          </a:p>
          <a:p>
            <a:r>
              <a:rPr lang="ko-KR" altLang="en-US" dirty="0"/>
              <a:t>카피해서 정호에게 보내주기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810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시작이 </a:t>
            </a:r>
            <a:r>
              <a:rPr lang="ko-KR" altLang="en-US" dirty="0" err="1"/>
              <a:t>반이다라는</a:t>
            </a:r>
            <a:r>
              <a:rPr lang="ko-KR" altLang="en-US" dirty="0"/>
              <a:t> 말이 있죠</a:t>
            </a:r>
            <a:r>
              <a:rPr lang="en-US" altLang="ko-KR" dirty="0"/>
              <a:t>. </a:t>
            </a:r>
            <a:r>
              <a:rPr lang="ko-KR" altLang="en-US" dirty="0"/>
              <a:t>무슨 일이든 시작하기 전 수많은 고민에 고민을 거듭하며 내딛는 이 시작을 알리는 </a:t>
            </a:r>
            <a:r>
              <a:rPr lang="ko-KR" altLang="en-US" dirty="0" err="1"/>
              <a:t>첫발걸음</a:t>
            </a:r>
            <a:r>
              <a:rPr lang="en-US" altLang="ko-KR" dirty="0"/>
              <a:t>. </a:t>
            </a:r>
            <a:r>
              <a:rPr lang="ko-KR" altLang="en-US" dirty="0"/>
              <a:t>중요하지만 내딛기 힘든 </a:t>
            </a:r>
            <a:r>
              <a:rPr lang="ko-KR" altLang="en-US" dirty="0" err="1"/>
              <a:t>첫발걸음입니다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카피라이팅도</a:t>
            </a:r>
            <a:r>
              <a:rPr lang="ko-KR" altLang="en-US" dirty="0"/>
              <a:t> 마찬가지로 아이디어가 나오기까지의 과정 중 가장 힘든 부분이 처음입니다</a:t>
            </a:r>
            <a:r>
              <a:rPr lang="en-US" altLang="ko-KR" dirty="0"/>
              <a:t>. </a:t>
            </a:r>
            <a:r>
              <a:rPr lang="ko-KR" altLang="en-US" dirty="0"/>
              <a:t>하지만 한번 내딛기 시작하면 앞으로 계속 나아갈 수 있는 모멘텀으로 바뀝니다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913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자신이 만들어낸 </a:t>
            </a:r>
            <a:r>
              <a:rPr lang="ko-KR" altLang="en-US" dirty="0"/>
              <a:t>창작물의 헤드라인을 어떻게 표현해야 소비자들에게 매력적으로 보여질지 고민하고 있는 분들에게 모멘텀을 만들어 드리겠습니다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921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지금의 영화 헤드라인 이후엔 </a:t>
            </a:r>
            <a:r>
              <a:rPr lang="en-US" altLang="ko-KR" dirty="0"/>
              <a:t>google</a:t>
            </a:r>
            <a:r>
              <a:rPr lang="en-US" altLang="ko-KR" baseline="0" dirty="0"/>
              <a:t> vision </a:t>
            </a:r>
            <a:r>
              <a:rPr lang="en-US" altLang="ko-KR" baseline="0" dirty="0" err="1"/>
              <a:t>api</a:t>
            </a:r>
            <a:r>
              <a:rPr lang="ko-KR" altLang="en-US" baseline="0" dirty="0" err="1"/>
              <a:t>를</a:t>
            </a:r>
            <a:r>
              <a:rPr lang="ko-KR" altLang="en-US" baseline="0" dirty="0"/>
              <a:t> 사용해 </a:t>
            </a:r>
            <a:r>
              <a:rPr lang="ko-KR" altLang="en-US" dirty="0"/>
              <a:t>포스터의 </a:t>
            </a:r>
            <a:r>
              <a:rPr lang="ko-KR" altLang="en-US" dirty="0" err="1"/>
              <a:t>태그라인과</a:t>
            </a:r>
            <a:r>
              <a:rPr lang="ko-KR" altLang="en-US" dirty="0"/>
              <a:t> 제목의 위치 데이터를 학습하여 새로운 영화의 캡션 위치를 추천해주는 모델</a:t>
            </a:r>
            <a:r>
              <a:rPr lang="en-US" altLang="ko-KR" dirty="0" smtClean="0"/>
              <a:t>, </a:t>
            </a:r>
          </a:p>
          <a:p>
            <a:r>
              <a:rPr lang="ko-KR" altLang="en-US" dirty="0" smtClean="0"/>
              <a:t>구글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에저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aws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비교해봄</a:t>
            </a:r>
            <a:r>
              <a:rPr lang="en-US" altLang="ko-KR" baseline="0" smtClean="0"/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471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문장을 그림으로 표현해주는 모델을 활용하여 포스터</a:t>
            </a:r>
            <a:r>
              <a:rPr lang="ko-KR" altLang="en-US" baseline="0" dirty="0"/>
              <a:t> 제작에 활용</a:t>
            </a:r>
            <a:r>
              <a:rPr lang="en-US" altLang="ko-KR" baseline="0" dirty="0"/>
              <a:t>,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731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문구 별 전략을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라벨링하여</a:t>
            </a:r>
            <a:r>
              <a:rPr lang="ko-KR" altLang="en-US" baseline="0" dirty="0"/>
              <a:t> 학습한 모델을 바탕으로 제품</a:t>
            </a:r>
            <a:r>
              <a:rPr lang="en-US" altLang="ko-KR" baseline="0" dirty="0"/>
              <a:t>/</a:t>
            </a:r>
            <a:r>
              <a:rPr lang="ko-KR" altLang="en-US" baseline="0" dirty="0"/>
              <a:t>서비스 맞춤 문구 제작</a:t>
            </a:r>
            <a:r>
              <a:rPr lang="en-US" altLang="ko-KR" baseline="0" dirty="0"/>
              <a:t>,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22006E-E22E-41ED-869A-55B583E4778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847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030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215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0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754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6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159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182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124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106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13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45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B6D75-24B3-4C62-A010-C8BD7616B053}" type="datetimeFigureOut">
              <a:rPr lang="ko-KR" altLang="en-US" smtClean="0"/>
              <a:t>2019-10-16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7CCF5-D9CC-411C-ABCA-2C28685D63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793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우리조발표</a:t>
            </a:r>
            <a:endParaRPr lang="ko-KR" altLang="en-US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144573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391881" y="1216142"/>
            <a:ext cx="4068093" cy="4770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2500" dirty="0" smtClean="0"/>
              <a:t>Amazon </a:t>
            </a:r>
            <a:r>
              <a:rPr lang="en-US" altLang="ko-KR" sz="2500" dirty="0" err="1" smtClean="0"/>
              <a:t>Rekognition</a:t>
            </a:r>
            <a:endParaRPr lang="ko-KR" altLang="en-US" sz="2500" dirty="0"/>
          </a:p>
        </p:txBody>
      </p:sp>
      <p:sp>
        <p:nvSpPr>
          <p:cNvPr id="12" name="직사각형 11"/>
          <p:cNvSpPr/>
          <p:nvPr/>
        </p:nvSpPr>
        <p:spPr>
          <a:xfrm>
            <a:off x="6766659" y="4474147"/>
            <a:ext cx="612549" cy="301753"/>
          </a:xfrm>
          <a:prstGeom prst="rect">
            <a:avLst/>
          </a:prstGeom>
          <a:noFill/>
          <a:ln w="1905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9354312" y="4434840"/>
            <a:ext cx="15179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n>
                  <a:solidFill>
                    <a:schemeClr val="accent2"/>
                  </a:solidFill>
                </a:ln>
                <a:solidFill>
                  <a:schemeClr val="bg1"/>
                </a:solidFill>
              </a:rPr>
              <a:t>영화제목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354312" y="4749889"/>
            <a:ext cx="15179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n>
                  <a:solidFill>
                    <a:schemeClr val="accent2"/>
                  </a:solidFill>
                </a:ln>
                <a:solidFill>
                  <a:schemeClr val="bg1"/>
                </a:solidFill>
              </a:rPr>
              <a:t>헤드라인</a:t>
            </a: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583367" y="290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 기능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2200" spc="-150" dirty="0">
                <a:latin typeface="Noto Sans" panose="020B0502040504020204" pitchFamily="34"/>
                <a:cs typeface="Noto Sans" panose="020B0502040504020204" pitchFamily="34"/>
              </a:rPr>
              <a:t>제목과 </a:t>
            </a:r>
            <a:r>
              <a:rPr lang="ko-KR" altLang="en-US" sz="2200" spc="-150" dirty="0" err="1">
                <a:latin typeface="Noto Sans" panose="020B0502040504020204" pitchFamily="34"/>
                <a:cs typeface="Noto Sans" panose="020B0502040504020204" pitchFamily="34"/>
              </a:rPr>
              <a:t>태그라인의</a:t>
            </a:r>
            <a:r>
              <a:rPr lang="ko-KR" altLang="en-US" sz="2200" spc="-150" dirty="0">
                <a:latin typeface="Noto Sans" panose="020B0502040504020204" pitchFamily="34"/>
                <a:cs typeface="Noto Sans" panose="020B0502040504020204" pitchFamily="34"/>
              </a:rPr>
              <a:t> 위치 추천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7E8C67-0EFA-EE47-A6E3-4889FE833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12" y="1779370"/>
            <a:ext cx="3229974" cy="4788342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C9ED8E8-EC8C-3F41-A9E2-92F4DB87BD4F}"/>
              </a:ext>
            </a:extLst>
          </p:cNvPr>
          <p:cNvGrpSpPr/>
          <p:nvPr/>
        </p:nvGrpSpPr>
        <p:grpSpPr>
          <a:xfrm>
            <a:off x="5348042" y="1591995"/>
            <a:ext cx="2889000" cy="4837766"/>
            <a:chOff x="5019773" y="1618188"/>
            <a:chExt cx="2889000" cy="483776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416A69A-969F-E647-BDC2-CDD99B851C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269"/>
            <a:stretch/>
          </p:blipFill>
          <p:spPr>
            <a:xfrm>
              <a:off x="5019773" y="1618188"/>
              <a:ext cx="2889000" cy="4837766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6321448" y="1693196"/>
              <a:ext cx="445212" cy="368645"/>
            </a:xfrm>
            <a:prstGeom prst="rect">
              <a:avLst/>
            </a:prstGeom>
            <a:noFill/>
            <a:ln w="635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94D4968-79C7-1944-B569-ED749D0FDE64}"/>
              </a:ext>
            </a:extLst>
          </p:cNvPr>
          <p:cNvGrpSpPr/>
          <p:nvPr/>
        </p:nvGrpSpPr>
        <p:grpSpPr>
          <a:xfrm>
            <a:off x="8691927" y="1650906"/>
            <a:ext cx="2335665" cy="4328097"/>
            <a:chOff x="8205530" y="1521217"/>
            <a:chExt cx="2335665" cy="43280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D2202E-C9BE-5F47-BC74-D4A34EADF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05530" y="1521217"/>
              <a:ext cx="2335665" cy="4328097"/>
            </a:xfrm>
            <a:prstGeom prst="rect">
              <a:avLst/>
            </a:prstGeom>
          </p:spPr>
        </p:pic>
        <p:sp>
          <p:nvSpPr>
            <p:cNvPr id="20" name="직사각형 12">
              <a:extLst>
                <a:ext uri="{FF2B5EF4-FFF2-40B4-BE49-F238E27FC236}">
                  <a16:creationId xmlns:a16="http://schemas.microsoft.com/office/drawing/2014/main" id="{67E09CA8-75F1-0044-A4E1-1EF172F45AE8}"/>
                </a:ext>
              </a:extLst>
            </p:cNvPr>
            <p:cNvSpPr/>
            <p:nvPr/>
          </p:nvSpPr>
          <p:spPr>
            <a:xfrm>
              <a:off x="9281263" y="1589053"/>
              <a:ext cx="723973" cy="323165"/>
            </a:xfrm>
            <a:prstGeom prst="rect">
              <a:avLst/>
            </a:prstGeom>
            <a:noFill/>
            <a:ln w="635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100FC4A-7961-6647-8FF5-1D4F454ED210}"/>
              </a:ext>
            </a:extLst>
          </p:cNvPr>
          <p:cNvSpPr txBox="1"/>
          <p:nvPr/>
        </p:nvSpPr>
        <p:spPr>
          <a:xfrm>
            <a:off x="5883925" y="1244523"/>
            <a:ext cx="17933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시작 단어 위치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FA3B4B-9620-B346-A38F-D1088012FF90}"/>
              </a:ext>
            </a:extLst>
          </p:cNvPr>
          <p:cNvSpPr txBox="1"/>
          <p:nvPr/>
        </p:nvSpPr>
        <p:spPr>
          <a:xfrm>
            <a:off x="9184030" y="1223772"/>
            <a:ext cx="184356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끝 단어 위치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3057717-D91D-8040-9E01-4B068965C10D}"/>
              </a:ext>
            </a:extLst>
          </p:cNvPr>
          <p:cNvSpPr/>
          <p:nvPr/>
        </p:nvSpPr>
        <p:spPr>
          <a:xfrm>
            <a:off x="1786269" y="3104707"/>
            <a:ext cx="252839" cy="244549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D4EE23B-EF02-3446-ACD1-6C56FD4B3F1A}"/>
              </a:ext>
            </a:extLst>
          </p:cNvPr>
          <p:cNvSpPr/>
          <p:nvPr/>
        </p:nvSpPr>
        <p:spPr>
          <a:xfrm>
            <a:off x="3668232" y="3789186"/>
            <a:ext cx="252839" cy="244549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B03CE-1182-2C46-9C43-000ED657E8D8}"/>
              </a:ext>
            </a:extLst>
          </p:cNvPr>
          <p:cNvSpPr/>
          <p:nvPr/>
        </p:nvSpPr>
        <p:spPr>
          <a:xfrm>
            <a:off x="5843004" y="2474312"/>
            <a:ext cx="2175365" cy="863043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071B47-B407-4144-A5E2-AE07F915C53C}"/>
              </a:ext>
            </a:extLst>
          </p:cNvPr>
          <p:cNvSpPr/>
          <p:nvPr/>
        </p:nvSpPr>
        <p:spPr>
          <a:xfrm>
            <a:off x="8957835" y="2434302"/>
            <a:ext cx="2175365" cy="787364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BD7E2E3C-4C62-5B45-8070-08ABA849EA52}"/>
              </a:ext>
            </a:extLst>
          </p:cNvPr>
          <p:cNvCxnSpPr>
            <a:cxnSpLocks/>
            <a:stCxn id="23" idx="6"/>
            <a:endCxn id="26" idx="1"/>
          </p:cNvCxnSpPr>
          <p:nvPr/>
        </p:nvCxnSpPr>
        <p:spPr>
          <a:xfrm flipV="1">
            <a:off x="3921071" y="2827984"/>
            <a:ext cx="5036764" cy="1083477"/>
          </a:xfrm>
          <a:prstGeom prst="bentConnector3">
            <a:avLst>
              <a:gd name="adj1" fmla="val 9032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90D711C8-9E2F-2548-B7EA-0B2C685F108C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2039108" y="2905834"/>
            <a:ext cx="3803896" cy="333566"/>
          </a:xfrm>
          <a:prstGeom prst="bentConnector3">
            <a:avLst>
              <a:gd name="adj1" fmla="val 7320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495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371632" y="3519376"/>
            <a:ext cx="5448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https://twitter.com/i/status/1029717300574932992</a:t>
            </a:r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83367" y="290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 기능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Text to image </a:t>
            </a:r>
            <a:r>
              <a:rPr lang="ko-KR" altLang="en-US" sz="2000" spc="-150" dirty="0">
                <a:latin typeface="Noto Sans" panose="020B0502040504020204" pitchFamily="34"/>
                <a:cs typeface="Noto Sans" panose="020B0502040504020204" pitchFamily="34"/>
              </a:rPr>
              <a:t>활용 기초 포스터 디자인 아이디어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1855120"/>
            <a:ext cx="6781800" cy="406717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672636" y="2057167"/>
            <a:ext cx="1872343" cy="17392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 white bird with a black crown and yellow beak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81467" y="1964835"/>
            <a:ext cx="1872343" cy="1923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This bird is white, black, and brown in color, with a brown beak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290298" y="1855120"/>
            <a:ext cx="1872343" cy="21157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The bird has small beak, with reddish brown crown and gray belly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754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837" y="1325563"/>
            <a:ext cx="8696325" cy="4914900"/>
          </a:xfrm>
          <a:prstGeom prst="rect">
            <a:avLst/>
          </a:prstGeom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583367" y="290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 기능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문구 전략 추천</a:t>
            </a:r>
            <a:endParaRPr lang="ko-KR" altLang="en-US" sz="2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487461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3200" y="291600"/>
            <a:ext cx="10515600" cy="1325563"/>
          </a:xfrm>
        </p:spPr>
        <p:txBody>
          <a:bodyPr/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 기능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2000" spc="-150" dirty="0">
                <a:latin typeface="Noto Sans" panose="020B0502040504020204" pitchFamily="34"/>
                <a:cs typeface="Noto Sans" panose="020B0502040504020204" pitchFamily="34"/>
              </a:rPr>
              <a:t>온라인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display </a:t>
            </a:r>
            <a:r>
              <a:rPr lang="ko-KR" altLang="en-US" sz="2000" spc="-150" dirty="0">
                <a:latin typeface="Noto Sans" panose="020B0502040504020204" pitchFamily="34"/>
                <a:cs typeface="Noto Sans" panose="020B0502040504020204" pitchFamily="34"/>
              </a:rPr>
              <a:t>광고 카피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38200" y="2430518"/>
            <a:ext cx="94173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Text to image </a:t>
            </a:r>
            <a:r>
              <a:rPr lang="ko-KR" altLang="en-US" dirty="0"/>
              <a:t>활용 기초 포스터 제작</a:t>
            </a:r>
            <a:r>
              <a:rPr lang="en-US" altLang="ko-KR" dirty="0"/>
              <a:t>: </a:t>
            </a:r>
            <a:r>
              <a:rPr lang="ko-KR" altLang="en-US" dirty="0"/>
              <a:t>https://twitter.com/i/status/1029716799934357505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838200" y="3168134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온라인 </a:t>
            </a:r>
            <a:r>
              <a:rPr lang="en-US" altLang="ko-KR" dirty="0"/>
              <a:t>display </a:t>
            </a:r>
            <a:r>
              <a:rPr lang="ko-KR" altLang="en-US" dirty="0"/>
              <a:t>광고 카피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38200" y="3905750"/>
            <a:ext cx="59811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원하는 접근 전략</a:t>
            </a:r>
            <a:r>
              <a:rPr lang="en-US" altLang="ko-KR" dirty="0"/>
              <a:t>(</a:t>
            </a:r>
            <a:r>
              <a:rPr lang="ko-KR" altLang="en-US" dirty="0"/>
              <a:t>감정</a:t>
            </a:r>
            <a:r>
              <a:rPr lang="en-US" altLang="ko-KR" dirty="0"/>
              <a:t>,</a:t>
            </a:r>
            <a:r>
              <a:rPr lang="ko-KR" altLang="en-US" dirty="0"/>
              <a:t> 사실</a:t>
            </a:r>
            <a:r>
              <a:rPr lang="en-US" altLang="ko-KR" dirty="0"/>
              <a:t>, </a:t>
            </a:r>
            <a:r>
              <a:rPr lang="ko-KR" altLang="en-US" dirty="0"/>
              <a:t>설명</a:t>
            </a:r>
            <a:r>
              <a:rPr lang="en-US" altLang="ko-KR" dirty="0"/>
              <a:t>, 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r>
              <a:rPr lang="ko-KR" altLang="en-US" dirty="0"/>
              <a:t>에 맞춤형 문구 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38200" y="1794748"/>
            <a:ext cx="8307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제목과 </a:t>
            </a:r>
            <a:r>
              <a:rPr lang="ko-KR" altLang="en-US" dirty="0" err="1"/>
              <a:t>태그라인</a:t>
            </a:r>
            <a:r>
              <a:rPr lang="ko-KR" altLang="en-US" dirty="0"/>
              <a:t> 좌표를 바탕으로 새로운 영화의 제목과 </a:t>
            </a:r>
            <a:r>
              <a:rPr lang="ko-KR" altLang="en-US" dirty="0" err="1"/>
              <a:t>태그라인의</a:t>
            </a:r>
            <a:r>
              <a:rPr lang="ko-KR" altLang="en-US" dirty="0"/>
              <a:t> 위치 추천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04" y="1538070"/>
            <a:ext cx="10874992" cy="455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19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3200" y="291600"/>
            <a:ext cx="10515600" cy="1325563"/>
          </a:xfrm>
        </p:spPr>
        <p:txBody>
          <a:bodyPr/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 기능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2000" spc="-150" dirty="0">
                <a:latin typeface="Noto Sans" panose="020B0502040504020204" pitchFamily="34"/>
                <a:cs typeface="Noto Sans" panose="020B0502040504020204" pitchFamily="34"/>
              </a:rPr>
              <a:t>유튜브 영상 제목 추천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38200" y="2430518"/>
            <a:ext cx="94173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Text to image </a:t>
            </a:r>
            <a:r>
              <a:rPr lang="ko-KR" altLang="en-US" dirty="0"/>
              <a:t>활용 기초 포스터 제작</a:t>
            </a:r>
            <a:r>
              <a:rPr lang="en-US" altLang="ko-KR" dirty="0"/>
              <a:t>: </a:t>
            </a:r>
            <a:r>
              <a:rPr lang="ko-KR" altLang="en-US" dirty="0"/>
              <a:t>https://twitter.com/i/status/1029716799934357505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838200" y="3168134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온라인 </a:t>
            </a:r>
            <a:r>
              <a:rPr lang="en-US" altLang="ko-KR" dirty="0"/>
              <a:t>display </a:t>
            </a:r>
            <a:r>
              <a:rPr lang="ko-KR" altLang="en-US" dirty="0"/>
              <a:t>광고 카피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38200" y="3905750"/>
            <a:ext cx="59811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원하는 접근 전략</a:t>
            </a:r>
            <a:r>
              <a:rPr lang="en-US" altLang="ko-KR" dirty="0"/>
              <a:t>(</a:t>
            </a:r>
            <a:r>
              <a:rPr lang="ko-KR" altLang="en-US" dirty="0"/>
              <a:t>감정</a:t>
            </a:r>
            <a:r>
              <a:rPr lang="en-US" altLang="ko-KR" dirty="0"/>
              <a:t>,</a:t>
            </a:r>
            <a:r>
              <a:rPr lang="ko-KR" altLang="en-US" dirty="0"/>
              <a:t> 사실</a:t>
            </a:r>
            <a:r>
              <a:rPr lang="en-US" altLang="ko-KR" dirty="0"/>
              <a:t>, </a:t>
            </a:r>
            <a:r>
              <a:rPr lang="ko-KR" altLang="en-US" dirty="0"/>
              <a:t>설명</a:t>
            </a:r>
            <a:r>
              <a:rPr lang="en-US" altLang="ko-KR" dirty="0"/>
              <a:t>, 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r>
              <a:rPr lang="ko-KR" altLang="en-US" dirty="0"/>
              <a:t>에 맞춤형 문구 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38200" y="1794748"/>
            <a:ext cx="8307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제목과 </a:t>
            </a:r>
            <a:r>
              <a:rPr lang="ko-KR" altLang="en-US" dirty="0" err="1"/>
              <a:t>태그라인</a:t>
            </a:r>
            <a:r>
              <a:rPr lang="ko-KR" altLang="en-US" dirty="0"/>
              <a:t> 좌표를 바탕으로 새로운 영화의 제목과 </a:t>
            </a:r>
            <a:r>
              <a:rPr lang="ko-KR" altLang="en-US" dirty="0" err="1"/>
              <a:t>태그라인의</a:t>
            </a:r>
            <a:r>
              <a:rPr lang="ko-KR" altLang="en-US" dirty="0"/>
              <a:t> 위치 추천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44" y="1252411"/>
            <a:ext cx="10773156" cy="499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84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28158" y="1850048"/>
            <a:ext cx="4335684" cy="1325563"/>
          </a:xfrm>
        </p:spPr>
        <p:txBody>
          <a:bodyPr>
            <a:normAutofit/>
          </a:bodyPr>
          <a:lstStyle/>
          <a:p>
            <a:r>
              <a:rPr lang="en-US" altLang="ko-KR" sz="6000" spc="-150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copentum</a:t>
            </a:r>
            <a:endParaRPr lang="ko-KR" altLang="en-US" sz="6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001972" y="3175611"/>
            <a:ext cx="6380142" cy="727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500" spc="-150" dirty="0">
                <a:latin typeface="Noto Sans" panose="020B0502040504020204" pitchFamily="34"/>
                <a:cs typeface="Noto Sans" panose="020B0502040504020204" pitchFamily="34"/>
              </a:rPr>
              <a:t>Copy + momentum</a:t>
            </a:r>
          </a:p>
        </p:txBody>
      </p:sp>
    </p:spTree>
    <p:extLst>
      <p:ext uri="{BB962C8B-B14F-4D97-AF65-F5344CB8AC3E}">
        <p14:creationId xmlns:p14="http://schemas.microsoft.com/office/powerpoint/2010/main" val="1823878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3200" y="2916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역할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강동훈 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–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기획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+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크롤링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+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알고리즘 개발</a:t>
            </a:r>
            <a:endParaRPr lang="en-US" altLang="ko-KR" spc="-1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심재용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–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이미지 분석 </a:t>
            </a:r>
            <a:r>
              <a:rPr lang="en-US" altLang="ko-KR" spc="-150" dirty="0">
                <a:latin typeface="Noto Sans" panose="020B0502040504020204" pitchFamily="34"/>
                <a:cs typeface="Noto Sans" panose="020B0502040504020204" pitchFamily="34"/>
              </a:rPr>
              <a:t>+ </a:t>
            </a:r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크롤링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+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DB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관리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+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알고리즘 개발</a:t>
            </a:r>
            <a:endParaRPr lang="en-US" altLang="ko-KR" spc="-1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임진하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– </a:t>
            </a:r>
            <a:r>
              <a:rPr lang="en-US" altLang="ko-KR" spc="-150" dirty="0" smtClean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CTO</a:t>
            </a:r>
            <a:r>
              <a:rPr lang="ko-KR" altLang="en-US" spc="-150" dirty="0" smtClean="0"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altLang="ko-KR" sz="2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+</a:t>
            </a:r>
            <a:r>
              <a:rPr lang="en-US" altLang="ko-KR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알고리즘 개발</a:t>
            </a:r>
            <a:endParaRPr lang="en-US" altLang="ko-KR" spc="-1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pc="-1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ko-KR" altLang="en-US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236142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3200" y="2916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일정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08" y="1325563"/>
            <a:ext cx="11463582" cy="377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15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65819" y="2868482"/>
            <a:ext cx="3149184" cy="1325563"/>
          </a:xfrm>
        </p:spPr>
        <p:txBody>
          <a:bodyPr/>
          <a:lstStyle/>
          <a:p>
            <a:r>
              <a:rPr lang="en-US" altLang="ko-KR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Thank You</a:t>
            </a:r>
            <a:endParaRPr lang="ko-KR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159533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1350"/>
            <a:ext cx="4799146" cy="45380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410" y="1561350"/>
            <a:ext cx="4924425" cy="4474083"/>
          </a:xfrm>
          <a:prstGeom prst="rect">
            <a:avLst/>
          </a:prstGeom>
        </p:spPr>
      </p:pic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583367" y="29028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분석 절차</a:t>
            </a:r>
          </a:p>
        </p:txBody>
      </p:sp>
    </p:spTree>
    <p:extLst>
      <p:ext uri="{BB962C8B-B14F-4D97-AF65-F5344CB8AC3E}">
        <p14:creationId xmlns:p14="http://schemas.microsoft.com/office/powerpoint/2010/main" val="1299121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0914" y="403009"/>
            <a:ext cx="6209486" cy="1372308"/>
          </a:xfrm>
        </p:spPr>
        <p:txBody>
          <a:bodyPr>
            <a:normAutofit/>
          </a:bodyPr>
          <a:lstStyle/>
          <a:p>
            <a:r>
              <a:rPr lang="en-US" altLang="ko-KR" sz="4000" spc="-150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copentum</a:t>
            </a:r>
            <a:r>
              <a:rPr lang="en-US" altLang="ko-KR" sz="4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en-US" altLang="ko-KR" sz="30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AI copywriter</a:t>
            </a:r>
            <a:endParaRPr lang="ko-KR" altLang="en-US" sz="3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83200" y="13494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	</a:t>
            </a:r>
            <a:endParaRPr lang="ko-KR" altLang="en-US" sz="400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636852" y="3195677"/>
            <a:ext cx="10515600" cy="798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새로운 영화의 </a:t>
            </a:r>
            <a:r>
              <a:rPr lang="ko-KR" altLang="en-US" spc="-150" dirty="0" err="1">
                <a:latin typeface="Noto Sans" panose="020B0502040504020204" pitchFamily="34"/>
                <a:cs typeface="Noto Sans" panose="020B0502040504020204" pitchFamily="34"/>
              </a:rPr>
              <a:t>태그라인을</a:t>
            </a:r>
            <a:r>
              <a:rPr lang="ko-KR" altLang="en-US" spc="-150" dirty="0">
                <a:latin typeface="Noto Sans" panose="020B0502040504020204" pitchFamily="34"/>
                <a:cs typeface="Noto Sans" panose="020B0502040504020204" pitchFamily="34"/>
              </a:rPr>
              <a:t> 만들어주는 모델 </a:t>
            </a:r>
          </a:p>
        </p:txBody>
      </p:sp>
    </p:spTree>
    <p:extLst>
      <p:ext uri="{BB962C8B-B14F-4D97-AF65-F5344CB8AC3E}">
        <p14:creationId xmlns:p14="http://schemas.microsoft.com/office/powerpoint/2010/main" val="920475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758184" y="1325563"/>
            <a:ext cx="8794512" cy="5217725"/>
            <a:chOff x="1758184" y="1325563"/>
            <a:chExt cx="8794512" cy="521772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8184" y="3998826"/>
              <a:ext cx="4822562" cy="2544461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58184" y="1350839"/>
              <a:ext cx="4822562" cy="2513928"/>
            </a:xfrm>
            <a:prstGeom prst="rect">
              <a:avLst/>
            </a:prstGeom>
          </p:spPr>
        </p:pic>
        <p:sp>
          <p:nvSpPr>
            <p:cNvPr id="9" name="오른쪽 화살표 8"/>
            <p:cNvSpPr/>
            <p:nvPr/>
          </p:nvSpPr>
          <p:spPr>
            <a:xfrm rot="10800000">
              <a:off x="6797288" y="1350839"/>
              <a:ext cx="1332808" cy="347472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12" name="오른쪽 화살표 11"/>
            <p:cNvSpPr/>
            <p:nvPr/>
          </p:nvSpPr>
          <p:spPr>
            <a:xfrm rot="10800000">
              <a:off x="6797288" y="4994306"/>
              <a:ext cx="1332808" cy="347472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11027" y="1339908"/>
              <a:ext cx="1728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Movie_name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511026" y="4706377"/>
              <a:ext cx="204167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Movie_summary</a:t>
              </a:r>
              <a:r>
                <a:rPr lang="en-US" altLang="ko-KR" dirty="0"/>
                <a:t> </a:t>
              </a:r>
            </a:p>
            <a:p>
              <a:pPr algn="ctr"/>
              <a:r>
                <a:rPr lang="en-US" altLang="ko-KR" dirty="0"/>
                <a:t>&amp; </a:t>
              </a:r>
            </a:p>
            <a:p>
              <a:r>
                <a:rPr lang="en-US" altLang="ko-KR" dirty="0" err="1"/>
                <a:t>Movie_synopsis</a:t>
              </a:r>
              <a:endParaRPr lang="en-US" altLang="ko-KR" dirty="0"/>
            </a:p>
          </p:txBody>
        </p:sp>
        <p:sp>
          <p:nvSpPr>
            <p:cNvPr id="16" name="오른쪽 화살표 15"/>
            <p:cNvSpPr/>
            <p:nvPr/>
          </p:nvSpPr>
          <p:spPr>
            <a:xfrm rot="10800000">
              <a:off x="6797289" y="6173956"/>
              <a:ext cx="1332808" cy="347472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511027" y="6173956"/>
              <a:ext cx="1940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Movie_genre</a:t>
              </a:r>
              <a:endParaRPr lang="en-US" altLang="ko-KR" dirty="0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795621" y="5020609"/>
              <a:ext cx="1656452" cy="294867"/>
            </a:xfrm>
            <a:prstGeom prst="rect">
              <a:avLst/>
            </a:prstGeom>
            <a:noFill/>
            <a:ln w="762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795621" y="6242412"/>
              <a:ext cx="1020512" cy="279017"/>
            </a:xfrm>
            <a:prstGeom prst="rect">
              <a:avLst/>
            </a:prstGeom>
            <a:noFill/>
            <a:ln w="762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795621" y="1325563"/>
              <a:ext cx="2927468" cy="391033"/>
            </a:xfrm>
            <a:prstGeom prst="rect">
              <a:avLst/>
            </a:prstGeom>
            <a:noFill/>
            <a:ln w="762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792909" y="5850651"/>
              <a:ext cx="2049018" cy="294867"/>
            </a:xfrm>
            <a:prstGeom prst="rect">
              <a:avLst/>
            </a:prstGeom>
            <a:noFill/>
            <a:ln w="76200"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오른쪽 화살표 20"/>
            <p:cNvSpPr/>
            <p:nvPr/>
          </p:nvSpPr>
          <p:spPr>
            <a:xfrm rot="10800000">
              <a:off x="6797288" y="5798046"/>
              <a:ext cx="1332808" cy="347472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511026" y="5798046"/>
              <a:ext cx="1940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Movie_tagline</a:t>
              </a:r>
              <a:endParaRPr lang="en-US" altLang="ko-KR" dirty="0"/>
            </a:p>
          </p:txBody>
        </p:sp>
      </p:grpSp>
      <p:sp>
        <p:nvSpPr>
          <p:cNvPr id="23" name="제목 1"/>
          <p:cNvSpPr>
            <a:spLocks noGrp="1"/>
          </p:cNvSpPr>
          <p:nvPr>
            <p:ph type="title"/>
          </p:nvPr>
        </p:nvSpPr>
        <p:spPr>
          <a:xfrm>
            <a:off x="583367" y="29028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분석 절차</a:t>
            </a:r>
          </a:p>
        </p:txBody>
      </p:sp>
    </p:spTree>
    <p:extLst>
      <p:ext uri="{BB962C8B-B14F-4D97-AF65-F5344CB8AC3E}">
        <p14:creationId xmlns:p14="http://schemas.microsoft.com/office/powerpoint/2010/main" val="2544461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파일:기생충황금종려상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263" y="1"/>
            <a:ext cx="3817157" cy="5440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g.movist.com/?img=/x00/05/17/41_p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414" y="0"/>
            <a:ext cx="3817157" cy="5471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83632" y="5816184"/>
            <a:ext cx="295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tagline: </a:t>
            </a:r>
            <a:r>
              <a:rPr lang="ko-KR" altLang="en-US" dirty="0">
                <a:latin typeface="Noto Sans" panose="020B0502040504020204" pitchFamily="34"/>
                <a:cs typeface="Noto Sans" panose="020B0502040504020204" pitchFamily="34"/>
              </a:rPr>
              <a:t>행복은 나눌수록 </a:t>
            </a:r>
            <a:r>
              <a:rPr lang="en-US" altLang="ko-KR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		</a:t>
            </a:r>
            <a:r>
              <a:rPr lang="ko-KR" altLang="en-US" dirty="0" err="1">
                <a:latin typeface="Noto Sans" panose="020B0502040504020204" pitchFamily="34"/>
                <a:cs typeface="Noto Sans" panose="020B0502040504020204" pitchFamily="34"/>
              </a:rPr>
              <a:t>커지잖아요</a:t>
            </a:r>
            <a:endParaRPr lang="ko-KR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82983" y="5816184"/>
            <a:ext cx="3790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tagline: </a:t>
            </a:r>
            <a:r>
              <a:rPr lang="ko-KR" altLang="en-US" dirty="0">
                <a:latin typeface="Noto Sans" panose="020B0502040504020204" pitchFamily="34"/>
                <a:cs typeface="Noto Sans" panose="020B0502040504020204" pitchFamily="34"/>
              </a:rPr>
              <a:t>나는 이 세계가 궁금했다</a:t>
            </a:r>
            <a:r>
              <a:rPr lang="en-US" altLang="ko-KR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1994</a:t>
            </a:r>
            <a:r>
              <a:rPr lang="ko-KR" altLang="en-US" dirty="0">
                <a:latin typeface="Noto Sans" panose="020B0502040504020204" pitchFamily="34"/>
                <a:cs typeface="Noto Sans" panose="020B0502040504020204" pitchFamily="34"/>
              </a:rPr>
              <a:t>년 가장 보편적인 은희로부터</a:t>
            </a:r>
          </a:p>
        </p:txBody>
      </p:sp>
    </p:spTree>
    <p:extLst>
      <p:ext uri="{BB962C8B-B14F-4D97-AF65-F5344CB8AC3E}">
        <p14:creationId xmlns:p14="http://schemas.microsoft.com/office/powerpoint/2010/main" val="3493384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15542" y="722376"/>
            <a:ext cx="1612019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목차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4312920" y="2191512"/>
            <a:ext cx="4017264" cy="359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spc="-150" dirty="0" err="1">
                <a:latin typeface="Noto Sans" panose="020B0502040504020204" pitchFamily="34"/>
                <a:cs typeface="Noto Sans" panose="020B0502040504020204" pitchFamily="34"/>
              </a:rPr>
              <a:t>분석절차</a:t>
            </a:r>
            <a:endParaRPr lang="en-US" altLang="ko-KR" sz="4000" spc="-150" dirty="0">
              <a:latin typeface="Noto Sans" panose="020B0502040504020204" pitchFamily="34"/>
              <a:cs typeface="Noto Sans" panose="020B0502040504020204" pitchFamily="34"/>
            </a:endParaRPr>
          </a:p>
          <a:p>
            <a:pPr marL="742950" indent="-742950">
              <a:buAutoNum type="arabicPeriod"/>
            </a:pPr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확장기능</a:t>
            </a:r>
            <a:endParaRPr lang="en-US" altLang="ko-KR" sz="4000" spc="-150" dirty="0">
              <a:latin typeface="Noto Sans" panose="020B0502040504020204" pitchFamily="34"/>
              <a:cs typeface="Noto Sans" panose="020B0502040504020204" pitchFamily="34"/>
            </a:endParaRPr>
          </a:p>
          <a:p>
            <a:pPr marL="742950" indent="-742950">
              <a:buAutoNum type="arabicPeriod"/>
            </a:pPr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역할</a:t>
            </a:r>
            <a:endParaRPr lang="en-US" altLang="ko-KR" sz="4000" spc="-150" dirty="0">
              <a:latin typeface="Noto Sans" panose="020B0502040504020204" pitchFamily="34"/>
              <a:cs typeface="Noto Sans" panose="020B0502040504020204" pitchFamily="34"/>
            </a:endParaRPr>
          </a:p>
          <a:p>
            <a:pPr marL="742950" indent="-742950">
              <a:buAutoNum type="arabicPeriod"/>
            </a:pPr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일정</a:t>
            </a:r>
            <a:endParaRPr lang="en-US" altLang="ko-KR" sz="4000" spc="-150" dirty="0">
              <a:latin typeface="Noto Sans" panose="020B0502040504020204" pitchFamily="34"/>
              <a:cs typeface="Noto Sans" panose="020B0502040504020204" pitchFamily="34"/>
            </a:endParaRPr>
          </a:p>
          <a:p>
            <a:pPr marL="742950" indent="-742950">
              <a:buAutoNum type="arabicPeriod"/>
            </a:pPr>
            <a:endParaRPr lang="ko-KR" altLang="en-US" sz="4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22036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583367" y="29028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분석 절차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67" y="1328057"/>
            <a:ext cx="11049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732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35" y="1434408"/>
            <a:ext cx="4880269" cy="472961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546" y="1580395"/>
            <a:ext cx="2714625" cy="1590675"/>
          </a:xfrm>
          <a:prstGeom prst="rect">
            <a:avLst/>
          </a:prstGeom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345717"/>
              </p:ext>
            </p:extLst>
          </p:nvPr>
        </p:nvGraphicFramePr>
        <p:xfrm>
          <a:off x="5836894" y="4693278"/>
          <a:ext cx="5757672" cy="13996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19224">
                  <a:extLst>
                    <a:ext uri="{9D8B030D-6E8A-4147-A177-3AD203B41FA5}">
                      <a16:colId xmlns:a16="http://schemas.microsoft.com/office/drawing/2014/main" val="1365654779"/>
                    </a:ext>
                  </a:extLst>
                </a:gridCol>
                <a:gridCol w="1919224">
                  <a:extLst>
                    <a:ext uri="{9D8B030D-6E8A-4147-A177-3AD203B41FA5}">
                      <a16:colId xmlns:a16="http://schemas.microsoft.com/office/drawing/2014/main" val="1331694741"/>
                    </a:ext>
                  </a:extLst>
                </a:gridCol>
                <a:gridCol w="1919224">
                  <a:extLst>
                    <a:ext uri="{9D8B030D-6E8A-4147-A177-3AD203B41FA5}">
                      <a16:colId xmlns:a16="http://schemas.microsoft.com/office/drawing/2014/main" val="1277008899"/>
                    </a:ext>
                  </a:extLst>
                </a:gridCol>
              </a:tblGrid>
              <a:tr h="46653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Feature</a:t>
                      </a:r>
                      <a:r>
                        <a:rPr lang="en-US" altLang="ko-KR" baseline="0" dirty="0"/>
                        <a:t> films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TV Movies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40524"/>
                  </a:ext>
                </a:extLst>
              </a:tr>
              <a:tr h="466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특징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영화관상영</a:t>
                      </a:r>
                      <a:r>
                        <a:rPr lang="ko-KR" altLang="en-US" dirty="0"/>
                        <a:t> 목적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DVD/</a:t>
                      </a:r>
                      <a:r>
                        <a:rPr lang="en-US" altLang="ko-KR" baseline="0" dirty="0" err="1"/>
                        <a:t>ipTV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579811"/>
                  </a:ext>
                </a:extLst>
              </a:tr>
              <a:tr h="466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태그라인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/>
                        <a:t>유무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395885"/>
                  </a:ext>
                </a:extLst>
              </a:tr>
            </a:tbl>
          </a:graphicData>
        </a:graphic>
      </p:graphicFrame>
      <p:sp>
        <p:nvSpPr>
          <p:cNvPr id="8" name="오른쪽 화살표 7"/>
          <p:cNvSpPr/>
          <p:nvPr/>
        </p:nvSpPr>
        <p:spPr>
          <a:xfrm>
            <a:off x="5836894" y="2156784"/>
            <a:ext cx="1050037" cy="34747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화살표 10"/>
          <p:cNvSpPr/>
          <p:nvPr/>
        </p:nvSpPr>
        <p:spPr>
          <a:xfrm rot="5400000">
            <a:off x="8071839" y="3758438"/>
            <a:ext cx="1050037" cy="34747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>
            <a:spLocks noGrp="1"/>
          </p:cNvSpPr>
          <p:nvPr>
            <p:ph type="title"/>
          </p:nvPr>
        </p:nvSpPr>
        <p:spPr>
          <a:xfrm>
            <a:off x="583367" y="29028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분석 절차</a:t>
            </a:r>
          </a:p>
        </p:txBody>
      </p:sp>
    </p:spTree>
    <p:extLst>
      <p:ext uri="{BB962C8B-B14F-4D97-AF65-F5344CB8AC3E}">
        <p14:creationId xmlns:p14="http://schemas.microsoft.com/office/powerpoint/2010/main" val="3770533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716294" y="1410961"/>
            <a:ext cx="2513281" cy="142209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- Seq2seq</a:t>
            </a:r>
          </a:p>
          <a:p>
            <a:pPr marL="0" indent="0">
              <a:buNone/>
            </a:pPr>
            <a:r>
              <a:rPr lang="en-US" altLang="ko-KR" dirty="0"/>
              <a:t>- Attention</a:t>
            </a:r>
          </a:p>
          <a:p>
            <a:pPr marL="0" indent="0">
              <a:buNone/>
            </a:pPr>
            <a:r>
              <a:rPr lang="en-US" altLang="ko-KR" dirty="0"/>
              <a:t>- gpt-2</a:t>
            </a:r>
          </a:p>
        </p:txBody>
      </p:sp>
      <p:sp>
        <p:nvSpPr>
          <p:cNvPr id="71" name="제목 1"/>
          <p:cNvSpPr>
            <a:spLocks noGrp="1"/>
          </p:cNvSpPr>
          <p:nvPr>
            <p:ph type="title"/>
          </p:nvPr>
        </p:nvSpPr>
        <p:spPr>
          <a:xfrm>
            <a:off x="583367" y="290288"/>
            <a:ext cx="4139104" cy="1325563"/>
          </a:xfrm>
        </p:spPr>
        <p:txBody>
          <a:bodyPr>
            <a:normAutofit/>
          </a:bodyPr>
          <a:lstStyle/>
          <a:p>
            <a:r>
              <a:rPr lang="ko-KR" altLang="en-US" sz="4000" spc="-150" dirty="0">
                <a:latin typeface="Noto Sans" panose="020B0502040504020204" pitchFamily="34"/>
                <a:cs typeface="Noto Sans" panose="020B0502040504020204" pitchFamily="34"/>
              </a:rPr>
              <a:t>분석 절차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2868149" y="733464"/>
            <a:ext cx="9296155" cy="5586258"/>
            <a:chOff x="2868149" y="733464"/>
            <a:chExt cx="9296155" cy="5586258"/>
          </a:xfrm>
        </p:grpSpPr>
        <p:sp>
          <p:nvSpPr>
            <p:cNvPr id="62" name="TextBox 61"/>
            <p:cNvSpPr txBox="1"/>
            <p:nvPr/>
          </p:nvSpPr>
          <p:spPr>
            <a:xfrm>
              <a:off x="10868400" y="6073501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d</a:t>
              </a:r>
              <a:endParaRPr lang="ko-KR" altLang="en-US" sz="1000" dirty="0"/>
            </a:p>
          </p:txBody>
        </p:sp>
        <p:sp>
          <p:nvSpPr>
            <p:cNvPr id="49" name="아래쪽 화살표 48"/>
            <p:cNvSpPr/>
            <p:nvPr/>
          </p:nvSpPr>
          <p:spPr>
            <a:xfrm rot="16200000">
              <a:off x="7083810" y="3166642"/>
              <a:ext cx="107289" cy="88567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아래쪽 화살표 49"/>
            <p:cNvSpPr/>
            <p:nvPr/>
          </p:nvSpPr>
          <p:spPr>
            <a:xfrm rot="16200000">
              <a:off x="8242710" y="3178045"/>
              <a:ext cx="107289" cy="88567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아래쪽 화살표 78"/>
            <p:cNvSpPr/>
            <p:nvPr/>
          </p:nvSpPr>
          <p:spPr>
            <a:xfrm rot="16200000">
              <a:off x="10576236" y="3164397"/>
              <a:ext cx="89452" cy="88567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아래쪽 화살표 45"/>
            <p:cNvSpPr/>
            <p:nvPr/>
          </p:nvSpPr>
          <p:spPr>
            <a:xfrm rot="16200000">
              <a:off x="3624840" y="3166123"/>
              <a:ext cx="107289" cy="885672"/>
            </a:xfrm>
            <a:prstGeom prst="down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아래쪽 화살표 46"/>
            <p:cNvSpPr/>
            <p:nvPr/>
          </p:nvSpPr>
          <p:spPr>
            <a:xfrm rot="16200000">
              <a:off x="4787763" y="3166123"/>
              <a:ext cx="107289" cy="885672"/>
            </a:xfrm>
            <a:prstGeom prst="down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아래쪽 화살표 67"/>
            <p:cNvSpPr/>
            <p:nvPr/>
          </p:nvSpPr>
          <p:spPr>
            <a:xfrm rot="16200000">
              <a:off x="5941256" y="3166123"/>
              <a:ext cx="107289" cy="885672"/>
            </a:xfrm>
            <a:prstGeom prst="down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아래쪽 화살표 68"/>
            <p:cNvSpPr/>
            <p:nvPr/>
          </p:nvSpPr>
          <p:spPr>
            <a:xfrm rot="16200000">
              <a:off x="3613465" y="3155478"/>
              <a:ext cx="107289" cy="885672"/>
            </a:xfrm>
            <a:prstGeom prst="down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아래쪽 화살표 53"/>
            <p:cNvSpPr/>
            <p:nvPr/>
          </p:nvSpPr>
          <p:spPr>
            <a:xfrm rot="10800000">
              <a:off x="8788541" y="1854640"/>
              <a:ext cx="207125" cy="155996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아래쪽 화살표 54"/>
            <p:cNvSpPr/>
            <p:nvPr/>
          </p:nvSpPr>
          <p:spPr>
            <a:xfrm rot="10800000">
              <a:off x="9945567" y="1859803"/>
              <a:ext cx="207125" cy="155996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아래쪽 화살표 52"/>
            <p:cNvSpPr/>
            <p:nvPr/>
          </p:nvSpPr>
          <p:spPr>
            <a:xfrm rot="10800000">
              <a:off x="7648195" y="1864534"/>
              <a:ext cx="207125" cy="155996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아래쪽 화살표 51"/>
            <p:cNvSpPr/>
            <p:nvPr/>
          </p:nvSpPr>
          <p:spPr>
            <a:xfrm rot="10800000">
              <a:off x="6453858" y="1854703"/>
              <a:ext cx="207125" cy="155996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2868149" y="3108722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2868149" y="4609258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035114" y="3108722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035114" y="4609258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179570" y="3108722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179570" y="4609258"/>
              <a:ext cx="453464" cy="1000474"/>
            </a:xfrm>
            <a:prstGeom prst="rect">
              <a:avLst/>
            </a:prstGeom>
            <a:solidFill>
              <a:srgbClr val="AD4F0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340221" y="3108722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340221" y="4609258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7500871" y="3108722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500871" y="4609258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8661522" y="3108722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8661522" y="4609258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9822173" y="3108722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9822173" y="4609258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6340221" y="1017572"/>
              <a:ext cx="453464" cy="1000474"/>
            </a:xfrm>
            <a:prstGeom prst="rect">
              <a:avLst/>
            </a:prstGeom>
            <a:solidFill>
              <a:srgbClr val="F8CAAA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7500871" y="1017572"/>
              <a:ext cx="453464" cy="1000474"/>
            </a:xfrm>
            <a:prstGeom prst="rect">
              <a:avLst/>
            </a:prstGeom>
            <a:solidFill>
              <a:srgbClr val="F8CAAA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8661522" y="1017572"/>
              <a:ext cx="453464" cy="1000474"/>
            </a:xfrm>
            <a:prstGeom prst="rect">
              <a:avLst/>
            </a:prstGeom>
            <a:solidFill>
              <a:srgbClr val="F8CAAA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9822173" y="1017572"/>
              <a:ext cx="453464" cy="1000474"/>
            </a:xfrm>
            <a:prstGeom prst="rect">
              <a:avLst/>
            </a:prstGeom>
            <a:solidFill>
              <a:srgbClr val="F8CAAA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아래쪽 화살표 27"/>
            <p:cNvSpPr/>
            <p:nvPr/>
          </p:nvSpPr>
          <p:spPr>
            <a:xfrm rot="10800000">
              <a:off x="3018222" y="5577688"/>
              <a:ext cx="190024" cy="564150"/>
            </a:xfrm>
            <a:prstGeom prst="downArrow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아래쪽 화살표 28"/>
            <p:cNvSpPr/>
            <p:nvPr/>
          </p:nvSpPr>
          <p:spPr>
            <a:xfrm rot="10800000">
              <a:off x="3018224" y="4090305"/>
              <a:ext cx="190022" cy="500063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아래쪽 화살표 31"/>
            <p:cNvSpPr/>
            <p:nvPr/>
          </p:nvSpPr>
          <p:spPr>
            <a:xfrm rot="10800000">
              <a:off x="4151645" y="5577689"/>
              <a:ext cx="190024" cy="564150"/>
            </a:xfrm>
            <a:prstGeom prst="downArrow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아래쪽 화살표 32"/>
            <p:cNvSpPr/>
            <p:nvPr/>
          </p:nvSpPr>
          <p:spPr>
            <a:xfrm rot="10800000">
              <a:off x="4168453" y="4097256"/>
              <a:ext cx="190022" cy="500063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아래쪽 화살표 33"/>
            <p:cNvSpPr/>
            <p:nvPr/>
          </p:nvSpPr>
          <p:spPr>
            <a:xfrm rot="10800000">
              <a:off x="5310270" y="5574451"/>
              <a:ext cx="190024" cy="564150"/>
            </a:xfrm>
            <a:prstGeom prst="downArrow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아래쪽 화살표 34"/>
            <p:cNvSpPr/>
            <p:nvPr/>
          </p:nvSpPr>
          <p:spPr>
            <a:xfrm rot="10800000">
              <a:off x="5314025" y="4093066"/>
              <a:ext cx="190022" cy="500063"/>
            </a:xfrm>
            <a:prstGeom prst="down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아래쪽 화살표 35"/>
            <p:cNvSpPr/>
            <p:nvPr/>
          </p:nvSpPr>
          <p:spPr>
            <a:xfrm rot="10800000">
              <a:off x="6467240" y="5581226"/>
              <a:ext cx="190024" cy="564150"/>
            </a:xfrm>
            <a:prstGeom prst="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아래쪽 화살표 36"/>
            <p:cNvSpPr/>
            <p:nvPr/>
          </p:nvSpPr>
          <p:spPr>
            <a:xfrm rot="10800000">
              <a:off x="6471941" y="4087547"/>
              <a:ext cx="190022" cy="500063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아래쪽 화살표 37"/>
            <p:cNvSpPr/>
            <p:nvPr/>
          </p:nvSpPr>
          <p:spPr>
            <a:xfrm rot="10800000">
              <a:off x="7627893" y="5581225"/>
              <a:ext cx="190024" cy="564150"/>
            </a:xfrm>
            <a:prstGeom prst="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아래쪽 화살표 38"/>
            <p:cNvSpPr/>
            <p:nvPr/>
          </p:nvSpPr>
          <p:spPr>
            <a:xfrm rot="10800000">
              <a:off x="7627893" y="4086771"/>
              <a:ext cx="190022" cy="500063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아래쪽 화살표 39"/>
            <p:cNvSpPr/>
            <p:nvPr/>
          </p:nvSpPr>
          <p:spPr>
            <a:xfrm rot="10800000">
              <a:off x="8788541" y="5581225"/>
              <a:ext cx="190024" cy="564150"/>
            </a:xfrm>
            <a:prstGeom prst="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아래쪽 화살표 40"/>
            <p:cNvSpPr/>
            <p:nvPr/>
          </p:nvSpPr>
          <p:spPr>
            <a:xfrm rot="10800000">
              <a:off x="8788543" y="4093066"/>
              <a:ext cx="190022" cy="500063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아래쪽 화살표 41"/>
            <p:cNvSpPr/>
            <p:nvPr/>
          </p:nvSpPr>
          <p:spPr>
            <a:xfrm rot="10800000">
              <a:off x="9942812" y="5581226"/>
              <a:ext cx="190024" cy="564150"/>
            </a:xfrm>
            <a:prstGeom prst="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아래쪽 화살표 42"/>
            <p:cNvSpPr/>
            <p:nvPr/>
          </p:nvSpPr>
          <p:spPr>
            <a:xfrm rot="10800000">
              <a:off x="9945568" y="4086771"/>
              <a:ext cx="190022" cy="500063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아래쪽 화살표 50"/>
            <p:cNvSpPr/>
            <p:nvPr/>
          </p:nvSpPr>
          <p:spPr>
            <a:xfrm rot="16200000">
              <a:off x="9414935" y="3166123"/>
              <a:ext cx="107289" cy="88567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868149" y="6023792"/>
              <a:ext cx="92329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genre</a:t>
              </a:r>
              <a:endParaRPr lang="ko-KR" altLang="en-US" sz="10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963185" y="6023794"/>
              <a:ext cx="135548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summary</a:t>
              </a:r>
              <a:endParaRPr lang="ko-KR" altLang="en-US" sz="10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36374" y="6023793"/>
              <a:ext cx="13991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synopsis</a:t>
              </a:r>
              <a:endParaRPr lang="ko-KR" altLang="en-US" sz="10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387494" y="6035491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err="1"/>
                <a:t>bos</a:t>
              </a:r>
              <a:endParaRPr lang="ko-KR" altLang="en-US" sz="10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608668" y="6049981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b</a:t>
              </a:r>
              <a:endParaRPr lang="ko-KR" altLang="en-US" sz="10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9759276" y="6048455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c</a:t>
              </a:r>
              <a:endParaRPr lang="ko-KR" altLang="en-US" sz="1000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163559" y="734991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a</a:t>
              </a:r>
              <a:endParaRPr lang="ko-KR" altLang="en-US" sz="1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332876" y="734990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b</a:t>
              </a:r>
              <a:endParaRPr lang="ko-KR" altLang="en-US" sz="1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483484" y="733464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c</a:t>
              </a:r>
              <a:endParaRPr lang="ko-KR" altLang="en-US" sz="10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9644133" y="733464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d</a:t>
              </a:r>
              <a:endParaRPr lang="ko-KR" altLang="en-US" sz="1000" dirty="0"/>
            </a:p>
          </p:txBody>
        </p:sp>
        <p:sp>
          <p:nvSpPr>
            <p:cNvPr id="67" name="아래쪽 화살표 66"/>
            <p:cNvSpPr/>
            <p:nvPr/>
          </p:nvSpPr>
          <p:spPr>
            <a:xfrm rot="10800000">
              <a:off x="11092834" y="1884849"/>
              <a:ext cx="207125" cy="155996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10969440" y="3133768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10969440" y="4634304"/>
              <a:ext cx="453464" cy="100047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10969440" y="1042618"/>
              <a:ext cx="453464" cy="1000474"/>
            </a:xfrm>
            <a:prstGeom prst="rect">
              <a:avLst/>
            </a:prstGeom>
            <a:solidFill>
              <a:srgbClr val="F8CAAA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아래쪽 화살표 74"/>
            <p:cNvSpPr/>
            <p:nvPr/>
          </p:nvSpPr>
          <p:spPr>
            <a:xfrm rot="10800000">
              <a:off x="11090079" y="5606272"/>
              <a:ext cx="190024" cy="564150"/>
            </a:xfrm>
            <a:prstGeom prst="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아래쪽 화살표 75"/>
            <p:cNvSpPr/>
            <p:nvPr/>
          </p:nvSpPr>
          <p:spPr>
            <a:xfrm rot="10800000">
              <a:off x="11092835" y="4111817"/>
              <a:ext cx="190022" cy="500063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scene3d>
              <a:camera prst="orthographicFront">
                <a:rot lat="24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0996602" y="733464"/>
              <a:ext cx="6868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err="1"/>
                <a:t>eos</a:t>
              </a:r>
              <a:endParaRPr lang="ko-KR" altLang="en-US" sz="10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440112" y="6061679"/>
              <a:ext cx="1295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tagline a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125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320000" y="3240000"/>
            <a:ext cx="3517171" cy="669003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ko-KR" sz="25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Copy + Momentum</a:t>
            </a:r>
            <a:endParaRPr lang="ko-KR" altLang="en-US" sz="25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156667" y="2405229"/>
            <a:ext cx="4049784" cy="727041"/>
          </a:xfrm>
        </p:spPr>
        <p:txBody>
          <a:bodyPr>
            <a:noAutofit/>
          </a:bodyPr>
          <a:lstStyle/>
          <a:p>
            <a:r>
              <a:rPr lang="en-US" altLang="ko-KR" sz="6000" spc="-150" dirty="0" err="1">
                <a:latin typeface="Noto Sans" panose="020B0502040504020204" pitchFamily="34"/>
                <a:cs typeface="Noto Sans" panose="020B0502040504020204" pitchFamily="34"/>
              </a:rPr>
              <a:t>copentum</a:t>
            </a:r>
            <a:endParaRPr lang="ko-KR" altLang="en-US" sz="6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323637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4156667" y="2405229"/>
            <a:ext cx="4049784" cy="727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000" spc="-150" dirty="0" err="1">
                <a:latin typeface="Noto Sans" panose="020B0502040504020204" pitchFamily="34"/>
                <a:cs typeface="Noto Sans" panose="020B0502040504020204" pitchFamily="34"/>
              </a:rPr>
              <a:t>copentum</a:t>
            </a:r>
            <a:endParaRPr lang="ko-KR" altLang="en-US" sz="60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4320000" y="3240000"/>
            <a:ext cx="3517171" cy="669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ko-KR" sz="2500" spc="-1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Creators + Momentum</a:t>
            </a:r>
            <a:endParaRPr lang="ko-KR" altLang="en-US" sz="2500" spc="-15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648986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516</Words>
  <Application>Microsoft Office PowerPoint</Application>
  <PresentationFormat>와이드스크린</PresentationFormat>
  <Paragraphs>114</Paragraphs>
  <Slides>20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Arial</vt:lpstr>
      <vt:lpstr>Noto Sans</vt:lpstr>
      <vt:lpstr>Office 테마</vt:lpstr>
      <vt:lpstr>우리조발표</vt:lpstr>
      <vt:lpstr>copentum: AI copywriter</vt:lpstr>
      <vt:lpstr>PowerPoint 프레젠테이션</vt:lpstr>
      <vt:lpstr>목차</vt:lpstr>
      <vt:lpstr>분석 절차</vt:lpstr>
      <vt:lpstr>분석 절차</vt:lpstr>
      <vt:lpstr>분석 절차</vt:lpstr>
      <vt:lpstr>copentum</vt:lpstr>
      <vt:lpstr>PowerPoint 프레젠테이션</vt:lpstr>
      <vt:lpstr>PowerPoint 프레젠테이션</vt:lpstr>
      <vt:lpstr>PowerPoint 프레젠테이션</vt:lpstr>
      <vt:lpstr>PowerPoint 프레젠테이션</vt:lpstr>
      <vt:lpstr>확장 기능: 온라인 display 광고 카피</vt:lpstr>
      <vt:lpstr>확장 기능: 유튜브 영상 제목 추천</vt:lpstr>
      <vt:lpstr>copentum</vt:lpstr>
      <vt:lpstr>역할</vt:lpstr>
      <vt:lpstr>일정</vt:lpstr>
      <vt:lpstr>Thank You</vt:lpstr>
      <vt:lpstr>분석 절차</vt:lpstr>
      <vt:lpstr>분석 절차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Kang DongHoon</dc:creator>
  <cp:lastModifiedBy>Kang DongHoon</cp:lastModifiedBy>
  <cp:revision>288</cp:revision>
  <dcterms:created xsi:type="dcterms:W3CDTF">2019-09-24T04:50:09Z</dcterms:created>
  <dcterms:modified xsi:type="dcterms:W3CDTF">2019-10-16T10:51:18Z</dcterms:modified>
</cp:coreProperties>
</file>

<file path=docProps/thumbnail.jpeg>
</file>